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300" r:id="rId3"/>
    <p:sldId id="305" r:id="rId4"/>
    <p:sldId id="287" r:id="rId5"/>
    <p:sldId id="306" r:id="rId6"/>
    <p:sldId id="307" r:id="rId7"/>
    <p:sldId id="297" r:id="rId8"/>
    <p:sldId id="309" r:id="rId9"/>
    <p:sldId id="288" r:id="rId10"/>
    <p:sldId id="275" r:id="rId11"/>
    <p:sldId id="30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FFF"/>
    <a:srgbClr val="CCFFCC"/>
    <a:srgbClr val="3399FF"/>
    <a:srgbClr val="66CCFF"/>
    <a:srgbClr val="CCFFFF"/>
    <a:srgbClr val="33CC33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83B0-7FB9-4D3B-978D-57509569374F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2524-4F4C-491A-A279-C65B0909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51CD93-6EC0-4448-BD1A-A5A447BDE139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25F097-C0FC-4ABB-902F-3E3CB536B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Examine the sensitivity of select outputs of the least cost plan to key policy variables</a:t>
            </a:r>
            <a:endParaRPr lang="en-US" sz="105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such as connection charge, changes in grid supply cost per unit of electricity, deployment of proven low cost network designs, and equipment enables to reduce investment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Attract</a:t>
            </a:r>
            <a:r>
              <a:rPr lang="en-US" baseline="0" dirty="0" smtClean="0"/>
              <a:t> donor funding…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b="1" dirty="0" smtClean="0"/>
              <a:t>Establish institutional framework for NEP implementation </a:t>
            </a:r>
          </a:p>
          <a:p>
            <a:pPr marL="342900" lvl="0" indent="-342900">
              <a:buFontTx/>
              <a:buChar char="-"/>
            </a:pPr>
            <a:r>
              <a:rPr lang="en-US" sz="1200" dirty="0" smtClean="0"/>
              <a:t>Key roles and responsible agencies for planning, implementation, monitoring, and evaluation</a:t>
            </a:r>
            <a:endParaRPr lang="en-US" sz="400" dirty="0" smtClean="0"/>
          </a:p>
          <a:p>
            <a:pPr marL="342900" lvl="0" indent="-342900">
              <a:buFontTx/>
              <a:buChar char="-"/>
            </a:pPr>
            <a:r>
              <a:rPr lang="en-US" sz="1200" dirty="0" smtClean="0"/>
              <a:t>Oversight, policy, regulatory, and legal framework </a:t>
            </a:r>
          </a:p>
          <a:p>
            <a:pPr marL="342900" lvl="0" indent="-342900">
              <a:buFontTx/>
              <a:buChar char="-"/>
            </a:pPr>
            <a:endParaRPr lang="en-US" sz="1200" dirty="0" smtClean="0"/>
          </a:p>
          <a:p>
            <a:r>
              <a:rPr lang="en-US" sz="800" b="1" dirty="0" smtClean="0"/>
              <a:t>Carry out funding gap analysis and financing plan for prospectus</a:t>
            </a:r>
            <a:r>
              <a:rPr lang="en-US" sz="8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en-US" sz="800" dirty="0" smtClean="0"/>
              <a:t>Analyze sector-wide funding gap for the first time slice (2015-2020)</a:t>
            </a:r>
          </a:p>
          <a:p>
            <a:pPr marL="342900" indent="-342900">
              <a:buFontTx/>
              <a:buChar char="-"/>
            </a:pPr>
            <a:r>
              <a:rPr lang="en-US" sz="800" dirty="0" smtClean="0"/>
              <a:t>Recommend policy platform and framework for syndicating annual financing requirements from different stakeholders</a:t>
            </a:r>
          </a:p>
          <a:p>
            <a:pPr marL="342900" lvl="0" indent="-342900">
              <a:buFontTx/>
              <a:buChar char="-"/>
            </a:pPr>
            <a:endParaRPr lang="en-US" sz="400" dirty="0" smtClean="0"/>
          </a:p>
          <a:p>
            <a:pPr lvl="0"/>
            <a:r>
              <a:rPr lang="en-US" sz="800" b="1" dirty="0" smtClean="0"/>
              <a:t>Elaborate road map and investment financing prospectus </a:t>
            </a:r>
          </a:p>
          <a:p>
            <a:pPr marL="342900" lvl="0" indent="-342900">
              <a:buFontTx/>
              <a:buChar char="-"/>
            </a:pPr>
            <a:r>
              <a:rPr lang="en-US" sz="800" dirty="0" smtClean="0"/>
              <a:t>Roadmap, geospatial rollout plan summary, implementation plan, financing gap and policy  platform</a:t>
            </a:r>
          </a:p>
          <a:p>
            <a:pPr marL="342900" lvl="0" indent="-342900">
              <a:buFontTx/>
              <a:buChar char="-"/>
            </a:pPr>
            <a:r>
              <a:rPr lang="en-US" sz="800" dirty="0" smtClean="0"/>
              <a:t>Investment financing prospectus 2015-2020</a:t>
            </a:r>
          </a:p>
          <a:p>
            <a:pPr marL="342900" lvl="0" indent="-342900">
              <a:buFontTx/>
              <a:buChar char="-"/>
            </a:pPr>
            <a:r>
              <a:rPr lang="en-US" sz="800" dirty="0" smtClean="0"/>
              <a:t>Plan for update and approval of Geospatial Plan and Prospectus</a:t>
            </a:r>
            <a:endParaRPr lang="en-US" sz="800" b="1" dirty="0" smtClean="0">
              <a:solidFill>
                <a:schemeClr val="bg1"/>
              </a:solidFill>
            </a:endParaRPr>
          </a:p>
          <a:p>
            <a:pPr marL="342900" lvl="0" indent="-342900">
              <a:buFontTx/>
              <a:buChar char="-"/>
            </a:pPr>
            <a:endParaRPr lang="en-US" sz="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3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2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0E33-20DA-4D99-8BED-8750A0A9E963}" type="datetimeFigureOut">
              <a:rPr lang="en-US" smtClean="0"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581400"/>
            <a:ext cx="2652665" cy="22501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4495800"/>
            <a:ext cx="4191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chemeClr val="accent1"/>
                </a:solidFill>
              </a:rPr>
              <a:t>Nay </a:t>
            </a:r>
            <a:r>
              <a:rPr lang="en-US" sz="2000" b="1" dirty="0" err="1" smtClean="0">
                <a:solidFill>
                  <a:schemeClr val="accent1"/>
                </a:solidFill>
              </a:rPr>
              <a:t>Pyi</a:t>
            </a:r>
            <a:r>
              <a:rPr lang="en-US" sz="2000" b="1" dirty="0" smtClean="0">
                <a:solidFill>
                  <a:schemeClr val="accent1"/>
                </a:solidFill>
              </a:rPr>
              <a:t> Taw</a:t>
            </a:r>
          </a:p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chemeClr val="accent1"/>
                </a:solidFill>
              </a:rPr>
              <a:t>March 20, 2014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33400" y="1066800"/>
            <a:ext cx="7206569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Development of Myanmar </a:t>
            </a:r>
            <a:r>
              <a:rPr lang="en-US" sz="2800" b="1" dirty="0">
                <a:solidFill>
                  <a:schemeClr val="accent1"/>
                </a:solidFill>
              </a:rPr>
              <a:t>National Electrification </a:t>
            </a:r>
            <a:r>
              <a:rPr lang="en-US" sz="2800" b="1" dirty="0" smtClean="0">
                <a:solidFill>
                  <a:schemeClr val="accent1"/>
                </a:solidFill>
              </a:rPr>
              <a:t>Plan Toward Universal Access</a:t>
            </a:r>
          </a:p>
          <a:p>
            <a:endParaRPr lang="en-US" sz="2200" b="1" dirty="0" smtClean="0">
              <a:solidFill>
                <a:schemeClr val="accent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62303" y="2846387"/>
            <a:ext cx="5662297" cy="1470025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Xiaoping Wang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/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Senior Energy Specialist 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The World Bank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10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Consultant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Teams</a:t>
            </a:r>
            <a:r>
              <a:rPr lang="es-AR" sz="2700" b="1" dirty="0" smtClean="0">
                <a:solidFill>
                  <a:schemeClr val="accent1"/>
                </a:solidFill>
              </a:rPr>
              <a:t>  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570747"/>
            <a:ext cx="7816674" cy="94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Two consulting firms were competitively selected to assist in NEP development: </a:t>
            </a:r>
            <a:endParaRPr lang="en-US" sz="2000" b="1" dirty="0">
              <a:latin typeface="+mn-lt"/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73" y="335280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743198" y="2514600"/>
            <a:ext cx="6325981" cy="330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indent="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Columbia University</a:t>
            </a:r>
          </a:p>
          <a:p>
            <a:pPr marL="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— Geospatial least cost electrification rollout plan, with experience in Indonesia, Kenya, Nigeria, Tanzania, etc.</a:t>
            </a:r>
          </a:p>
          <a:p>
            <a:pPr marL="0" lvl="1" indent="0" eaLnBrk="1" hangingPunct="1">
              <a:spcBef>
                <a:spcPct val="20000"/>
              </a:spcBef>
            </a:pPr>
            <a:endParaRPr lang="en-US" b="1" dirty="0" smtClean="0">
              <a:latin typeface="+mn-lt"/>
              <a:ea typeface="+mn-ea"/>
            </a:endParaRPr>
          </a:p>
          <a:p>
            <a:pPr marL="0" lvl="1" indent="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Castalia </a:t>
            </a:r>
          </a:p>
          <a:p>
            <a:pPr marL="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– Roadmap and Investment Prospectus, with experience in Indonesia, Rwanda, Kenya, Vanuatu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515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11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5715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>
                <a:solidFill>
                  <a:schemeClr val="accent1"/>
                </a:solidFill>
              </a:rPr>
              <a:t>Key Milestones and Deliverables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23976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82842" y="1219200"/>
            <a:ext cx="8915400" cy="4953000"/>
            <a:chOff x="65230" y="1447800"/>
            <a:chExt cx="9002570" cy="4953000"/>
          </a:xfrm>
        </p:grpSpPr>
        <p:sp>
          <p:nvSpPr>
            <p:cNvPr id="24" name="Rectangle 23"/>
            <p:cNvSpPr/>
            <p:nvPr/>
          </p:nvSpPr>
          <p:spPr>
            <a:xfrm>
              <a:off x="65230" y="3730655"/>
              <a:ext cx="8991600" cy="123444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230" y="5105400"/>
              <a:ext cx="8991600" cy="1295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22" y="5334000"/>
              <a:ext cx="9714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Follow-on</a:t>
              </a:r>
              <a:r>
                <a:rPr lang="en-US" dirty="0" smtClean="0"/>
                <a:t> </a:t>
              </a:r>
              <a:r>
                <a:rPr lang="en-US" sz="1400" b="1" dirty="0">
                  <a:solidFill>
                    <a:schemeClr val="dk1"/>
                  </a:solidFill>
                </a:rPr>
                <a:t>Work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6200" y="2514600"/>
              <a:ext cx="8991600" cy="990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5942" y="1447800"/>
              <a:ext cx="1479557" cy="8382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First Mission/</a:t>
              </a:r>
            </a:p>
            <a:p>
              <a:pPr algn="ctr"/>
              <a:r>
                <a:rPr lang="en-US" sz="1400" b="1" dirty="0" smtClean="0"/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May 2013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205063" y="2590800"/>
              <a:ext cx="1681315" cy="83820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Establish dialogue with government and other stakeholders </a:t>
              </a:r>
            </a:p>
            <a:p>
              <a:r>
                <a:rPr lang="en-US" sz="1200" dirty="0" smtClean="0"/>
                <a:t>- Share international experience</a:t>
              </a:r>
            </a:p>
          </p:txBody>
        </p:sp>
        <p:cxnSp>
          <p:nvCxnSpPr>
            <p:cNvPr id="34" name="Straight Connector 33"/>
            <p:cNvCxnSpPr>
              <a:stCxn id="32" idx="2"/>
              <a:endCxn id="33" idx="0"/>
            </p:cNvCxnSpPr>
            <p:nvPr/>
          </p:nvCxnSpPr>
          <p:spPr>
            <a:xfrm>
              <a:off x="2045721" y="2286000"/>
              <a:ext cx="0" cy="30480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211592" y="3962400"/>
              <a:ext cx="1681315" cy="703556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-Agree on the need of an NEP and key work areas </a:t>
              </a:r>
              <a:endParaRPr lang="en-US" sz="1200" dirty="0"/>
            </a:p>
          </p:txBody>
        </p:sp>
        <p:cxnSp>
          <p:nvCxnSpPr>
            <p:cNvPr id="36" name="Straight Connector 35"/>
            <p:cNvCxnSpPr>
              <a:stCxn id="33" idx="2"/>
              <a:endCxn id="35" idx="0"/>
            </p:cNvCxnSpPr>
            <p:nvPr/>
          </p:nvCxnSpPr>
          <p:spPr>
            <a:xfrm>
              <a:off x="2045721" y="3429000"/>
              <a:ext cx="6529" cy="53340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5" idx="2"/>
              <a:endCxn id="38" idx="0"/>
            </p:cNvCxnSpPr>
            <p:nvPr/>
          </p:nvCxnSpPr>
          <p:spPr>
            <a:xfrm>
              <a:off x="2052250" y="4665956"/>
              <a:ext cx="0" cy="52801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211592" y="5193966"/>
              <a:ext cx="1681315" cy="1130634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-Develop scope of work</a:t>
              </a:r>
            </a:p>
            <a:p>
              <a:r>
                <a:rPr lang="en-US" sz="1200" dirty="0" smtClean="0"/>
                <a:t>-Hire consultants</a:t>
              </a:r>
            </a:p>
            <a:p>
              <a:r>
                <a:rPr lang="en-US" sz="1200" dirty="0" smtClean="0"/>
                <a:t>-</a:t>
              </a:r>
              <a:r>
                <a:rPr lang="en-US" sz="1200" dirty="0" err="1" smtClean="0"/>
                <a:t>Dev</a:t>
              </a:r>
              <a:r>
                <a:rPr lang="en-US" sz="1200" dirty="0" smtClean="0"/>
                <a:t> methodology </a:t>
              </a:r>
              <a:r>
                <a:rPr lang="en-US" sz="1200" dirty="0"/>
                <a:t>and work plan</a:t>
              </a:r>
            </a:p>
          </p:txBody>
        </p:sp>
        <p:cxnSp>
          <p:nvCxnSpPr>
            <p:cNvPr id="39" name="Straight Connector 38"/>
            <p:cNvCxnSpPr>
              <a:stCxn id="41" idx="0"/>
              <a:endCxn id="40" idx="2"/>
            </p:cNvCxnSpPr>
            <p:nvPr/>
          </p:nvCxnSpPr>
          <p:spPr>
            <a:xfrm flipV="1">
              <a:off x="6091259" y="2286000"/>
              <a:ext cx="2284" cy="30480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5353765" y="1447800"/>
              <a:ext cx="1479556" cy="83820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Third Mission/</a:t>
              </a:r>
            </a:p>
            <a:p>
              <a:pPr algn="ctr"/>
              <a:r>
                <a:rPr lang="en-US" sz="1400" b="1" dirty="0" smtClean="0"/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March 2014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50602" y="2590800"/>
              <a:ext cx="1681314" cy="838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-Present and discuss interim results</a:t>
              </a:r>
            </a:p>
            <a:p>
              <a:endParaRPr lang="en-US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251744" y="3939468"/>
              <a:ext cx="1681314" cy="838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-Agree on institutional framework options</a:t>
              </a:r>
            </a:p>
            <a:p>
              <a:r>
                <a:rPr lang="en-US" sz="1200" dirty="0" smtClean="0"/>
                <a:t>- </a:t>
              </a:r>
              <a:r>
                <a:rPr lang="en-US" sz="1200" dirty="0"/>
                <a:t>F</a:t>
              </a:r>
              <a:r>
                <a:rPr lang="en-US" sz="1200" dirty="0" smtClean="0"/>
                <a:t>eedback on geospatial plan and IP </a:t>
              </a:r>
              <a:endParaRPr lang="en-US" sz="1200" dirty="0"/>
            </a:p>
          </p:txBody>
        </p:sp>
        <p:cxnSp>
          <p:nvCxnSpPr>
            <p:cNvPr id="43" name="Straight Connector 42"/>
            <p:cNvCxnSpPr>
              <a:stCxn id="42" idx="0"/>
              <a:endCxn id="41" idx="2"/>
            </p:cNvCxnSpPr>
            <p:nvPr/>
          </p:nvCxnSpPr>
          <p:spPr>
            <a:xfrm flipH="1" flipV="1">
              <a:off x="6091259" y="3429000"/>
              <a:ext cx="1142" cy="51046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252886" y="5193966"/>
              <a:ext cx="1681314" cy="1130634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Complete draft NEP</a:t>
              </a:r>
              <a:endParaRPr lang="en-US" sz="1200" dirty="0"/>
            </a:p>
          </p:txBody>
        </p:sp>
        <p:cxnSp>
          <p:nvCxnSpPr>
            <p:cNvPr id="45" name="Straight Connector 44"/>
            <p:cNvCxnSpPr>
              <a:stCxn id="44" idx="0"/>
              <a:endCxn id="42" idx="2"/>
            </p:cNvCxnSpPr>
            <p:nvPr/>
          </p:nvCxnSpPr>
          <p:spPr>
            <a:xfrm flipH="1" flipV="1">
              <a:off x="6092401" y="4777668"/>
              <a:ext cx="1142" cy="41629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276026" y="1447800"/>
              <a:ext cx="1551212" cy="86614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Second Mission/</a:t>
              </a:r>
            </a:p>
            <a:p>
              <a:pPr algn="ctr"/>
              <a:r>
                <a:rPr lang="en-US" sz="1400" b="1" dirty="0"/>
                <a:t>Workshop</a:t>
              </a:r>
            </a:p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November 2013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17877" y="2590800"/>
              <a:ext cx="1681315" cy="86614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-Discuss methodology and work plan</a:t>
              </a:r>
            </a:p>
            <a:p>
              <a:r>
                <a:rPr lang="en-US" sz="1200" dirty="0" smtClean="0"/>
                <a:t>-Continue </a:t>
              </a:r>
              <a:r>
                <a:rPr lang="en-US" sz="1200" dirty="0"/>
                <a:t>dialogue with </a:t>
              </a:r>
              <a:r>
                <a:rPr lang="en-US" sz="1200" dirty="0" smtClean="0"/>
                <a:t>stakeholders</a:t>
              </a:r>
              <a:endParaRPr lang="en-US" sz="1200" dirty="0"/>
            </a:p>
          </p:txBody>
        </p:sp>
        <p:cxnSp>
          <p:nvCxnSpPr>
            <p:cNvPr id="48" name="Straight Connector 47"/>
            <p:cNvCxnSpPr>
              <a:stCxn id="47" idx="0"/>
              <a:endCxn id="46" idx="2"/>
            </p:cNvCxnSpPr>
            <p:nvPr/>
          </p:nvCxnSpPr>
          <p:spPr>
            <a:xfrm flipH="1" flipV="1">
              <a:off x="4051633" y="2313940"/>
              <a:ext cx="6903" cy="27686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217877" y="3962400"/>
              <a:ext cx="1681315" cy="794972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Agree on methodology,  milestones, and working arrangements</a:t>
              </a:r>
              <a:endParaRPr lang="en-US" sz="1200" dirty="0"/>
            </a:p>
          </p:txBody>
        </p:sp>
        <p:cxnSp>
          <p:nvCxnSpPr>
            <p:cNvPr id="50" name="Straight Connector 49"/>
            <p:cNvCxnSpPr>
              <a:stCxn id="49" idx="0"/>
              <a:endCxn id="47" idx="2"/>
            </p:cNvCxnSpPr>
            <p:nvPr/>
          </p:nvCxnSpPr>
          <p:spPr>
            <a:xfrm flipV="1">
              <a:off x="4058535" y="3456940"/>
              <a:ext cx="0" cy="50546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3136325" y="5193966"/>
              <a:ext cx="1846681" cy="1130634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n-US" sz="1200" dirty="0" smtClean="0"/>
                <a:t>Continue data collection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Interim </a:t>
              </a:r>
              <a:r>
                <a:rPr lang="en-US" sz="1200" dirty="0"/>
                <a:t>results </a:t>
              </a:r>
              <a:r>
                <a:rPr lang="en-US" sz="1200" dirty="0" smtClean="0"/>
                <a:t>for </a:t>
              </a:r>
              <a:r>
                <a:rPr lang="en-US" sz="1200" dirty="0" err="1" smtClean="0"/>
                <a:t>Kayin</a:t>
              </a:r>
              <a:r>
                <a:rPr lang="en-US" sz="1200" dirty="0" smtClean="0"/>
                <a:t> and Chin States  </a:t>
              </a:r>
            </a:p>
            <a:p>
              <a:endParaRPr lang="en-US" sz="1200" dirty="0" smtClean="0"/>
            </a:p>
          </p:txBody>
        </p:sp>
        <p:cxnSp>
          <p:nvCxnSpPr>
            <p:cNvPr id="52" name="Straight Connector 51"/>
            <p:cNvCxnSpPr>
              <a:stCxn id="51" idx="0"/>
              <a:endCxn id="49" idx="2"/>
            </p:cNvCxnSpPr>
            <p:nvPr/>
          </p:nvCxnSpPr>
          <p:spPr>
            <a:xfrm flipH="1" flipV="1">
              <a:off x="4058535" y="4757372"/>
              <a:ext cx="1130" cy="436594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7337320" y="1447800"/>
              <a:ext cx="1578151" cy="851719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Fourth Mission/</a:t>
              </a:r>
            </a:p>
            <a:p>
              <a:pPr algn="ctr"/>
              <a:r>
                <a:rPr lang="en-US" sz="1400" b="1" dirty="0" smtClean="0"/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August 2014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34157" y="2590800"/>
              <a:ext cx="1681314" cy="851719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-Present draft NEP </a:t>
              </a:r>
            </a:p>
            <a:p>
              <a:r>
                <a:rPr lang="en-US" sz="1200" dirty="0" smtClean="0"/>
                <a:t>- Present investment opportunities</a:t>
              </a:r>
              <a:endParaRPr lang="en-US" sz="1200" dirty="0"/>
            </a:p>
          </p:txBody>
        </p:sp>
        <p:cxnSp>
          <p:nvCxnSpPr>
            <p:cNvPr id="56" name="Straight Connector 55"/>
            <p:cNvCxnSpPr>
              <a:stCxn id="57" idx="0"/>
            </p:cNvCxnSpPr>
            <p:nvPr/>
          </p:nvCxnSpPr>
          <p:spPr>
            <a:xfrm flipV="1">
              <a:off x="8109153" y="3505200"/>
              <a:ext cx="0" cy="42538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7234157" y="3930588"/>
              <a:ext cx="1749991" cy="954397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1200" dirty="0" smtClean="0"/>
            </a:p>
            <a:p>
              <a:r>
                <a:rPr lang="en-US" sz="1200" dirty="0" smtClean="0"/>
                <a:t>-Agree on main revisions </a:t>
              </a:r>
            </a:p>
            <a:p>
              <a:r>
                <a:rPr lang="en-US" sz="1200" dirty="0"/>
                <a:t>-Link potential financiers with investment </a:t>
              </a:r>
              <a:r>
                <a:rPr lang="en-US" sz="1200" dirty="0" smtClean="0"/>
                <a:t>opportunities</a:t>
              </a:r>
            </a:p>
            <a:p>
              <a:pPr marL="171450" indent="-171450">
                <a:buFontTx/>
                <a:buChar char="-"/>
              </a:pPr>
              <a:endParaRPr lang="en-US" sz="1200" dirty="0" smtClean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235298" y="5193967"/>
              <a:ext cx="1748850" cy="1130633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n-US" sz="1200" dirty="0" smtClean="0"/>
                <a:t>Finalize NEP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Transfer data and training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Adopt NEP by government</a:t>
              </a:r>
              <a:endParaRPr lang="en-US" sz="1200" dirty="0"/>
            </a:p>
          </p:txBody>
        </p:sp>
        <p:cxnSp>
          <p:nvCxnSpPr>
            <p:cNvPr id="59" name="Straight Connector 58"/>
            <p:cNvCxnSpPr>
              <a:endCxn id="57" idx="2"/>
            </p:cNvCxnSpPr>
            <p:nvPr/>
          </p:nvCxnSpPr>
          <p:spPr>
            <a:xfrm flipV="1">
              <a:off x="8109153" y="4884985"/>
              <a:ext cx="0" cy="308981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stCxn id="38" idx="3"/>
              <a:endCxn id="46" idx="1"/>
            </p:cNvCxnSpPr>
            <p:nvPr/>
          </p:nvCxnSpPr>
          <p:spPr>
            <a:xfrm flipV="1">
              <a:off x="2892907" y="1880870"/>
              <a:ext cx="383120" cy="3878413"/>
            </a:xfrm>
            <a:prstGeom prst="bentConnector3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>
              <a:stCxn id="51" idx="3"/>
              <a:endCxn id="40" idx="1"/>
            </p:cNvCxnSpPr>
            <p:nvPr/>
          </p:nvCxnSpPr>
          <p:spPr>
            <a:xfrm flipV="1">
              <a:off x="4983006" y="1866900"/>
              <a:ext cx="370759" cy="3892383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stCxn id="44" idx="3"/>
              <a:endCxn id="54" idx="1"/>
            </p:cNvCxnSpPr>
            <p:nvPr/>
          </p:nvCxnSpPr>
          <p:spPr>
            <a:xfrm flipV="1">
              <a:off x="6934200" y="1873660"/>
              <a:ext cx="403120" cy="3885623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49221" y="2856011"/>
              <a:ext cx="8841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Activities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09661" y="4163209"/>
              <a:ext cx="7999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Outputs</a:t>
              </a:r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7969814" y="2057401"/>
            <a:ext cx="0" cy="304799"/>
          </a:xfrm>
          <a:prstGeom prst="line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smtClean="0">
                <a:solidFill>
                  <a:schemeClr val="accent1"/>
                </a:solidFill>
              </a:rPr>
              <a:t>Key </a:t>
            </a:r>
            <a:r>
              <a:rPr lang="es-AR" sz="2400" b="1" dirty="0" err="1" smtClean="0">
                <a:solidFill>
                  <a:schemeClr val="accent1"/>
                </a:solidFill>
              </a:rPr>
              <a:t>Messages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from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the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May</a:t>
            </a:r>
            <a:r>
              <a:rPr lang="es-AR" sz="2400" b="1" dirty="0" smtClean="0">
                <a:solidFill>
                  <a:schemeClr val="accent1"/>
                </a:solidFill>
              </a:rPr>
              <a:t> 2013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Workshop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80975" y="1828800"/>
            <a:ext cx="8217516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>
                <a:solidFill>
                  <a:schemeClr val="tx1"/>
                </a:solidFill>
              </a:rPr>
              <a:t>A</a:t>
            </a:r>
            <a:r>
              <a:rPr lang="en-US" sz="2100" b="1" dirty="0" smtClean="0">
                <a:solidFill>
                  <a:schemeClr val="tx1"/>
                </a:solidFill>
              </a:rPr>
              <a:t>ccess </a:t>
            </a:r>
            <a:r>
              <a:rPr lang="en-US" sz="2100" b="1" dirty="0">
                <a:solidFill>
                  <a:schemeClr val="tx1"/>
                </a:solidFill>
              </a:rPr>
              <a:t>to modern </a:t>
            </a:r>
            <a:r>
              <a:rPr lang="en-US" sz="2100" b="1" dirty="0" smtClean="0">
                <a:solidFill>
                  <a:schemeClr val="tx1"/>
                </a:solidFill>
              </a:rPr>
              <a:t>energy service has </a:t>
            </a:r>
            <a:r>
              <a:rPr lang="en-US" sz="2100" b="1" dirty="0">
                <a:solidFill>
                  <a:schemeClr val="tx1"/>
                </a:solidFill>
              </a:rPr>
              <a:t>direct bearing on poverty reduction and </a:t>
            </a:r>
            <a:r>
              <a:rPr lang="en-US" sz="2100" b="1" dirty="0" smtClean="0">
                <a:solidFill>
                  <a:schemeClr val="tx1"/>
                </a:solidFill>
              </a:rPr>
              <a:t>rural development</a:t>
            </a:r>
            <a:r>
              <a:rPr lang="en-US" sz="2100" b="1" dirty="0">
                <a:solidFill>
                  <a:schemeClr val="tx1"/>
                </a:solidFill>
              </a:rPr>
              <a:t>.  </a:t>
            </a:r>
            <a:r>
              <a:rPr lang="en-US" sz="2100" dirty="0" smtClean="0">
                <a:solidFill>
                  <a:schemeClr val="tx1"/>
                </a:solidFill>
              </a:rPr>
              <a:t>Globally, </a:t>
            </a:r>
            <a:r>
              <a:rPr lang="en-US" sz="2100" dirty="0">
                <a:solidFill>
                  <a:schemeClr val="tx1"/>
                </a:solidFill>
              </a:rPr>
              <a:t>70% of the poor and 85% of those </a:t>
            </a:r>
            <a:r>
              <a:rPr lang="en-US" sz="2100" dirty="0" smtClean="0">
                <a:solidFill>
                  <a:schemeClr val="tx1"/>
                </a:solidFill>
              </a:rPr>
              <a:t>without access </a:t>
            </a:r>
            <a:r>
              <a:rPr lang="en-US" sz="2100" dirty="0">
                <a:solidFill>
                  <a:schemeClr val="tx1"/>
                </a:solidFill>
              </a:rPr>
              <a:t>to electricity live in rural </a:t>
            </a:r>
            <a:r>
              <a:rPr lang="en-US" sz="2100" dirty="0" smtClean="0">
                <a:solidFill>
                  <a:schemeClr val="tx1"/>
                </a:solidFill>
              </a:rPr>
              <a:t>areas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Universal </a:t>
            </a:r>
            <a:r>
              <a:rPr lang="en-US" sz="2100" b="1" dirty="0">
                <a:solidFill>
                  <a:schemeClr val="tx1"/>
                </a:solidFill>
              </a:rPr>
              <a:t>a</a:t>
            </a:r>
            <a:r>
              <a:rPr lang="en-US" sz="2100" b="1" dirty="0" smtClean="0">
                <a:solidFill>
                  <a:schemeClr val="tx1"/>
                </a:solidFill>
              </a:rPr>
              <a:t>ccess </a:t>
            </a:r>
            <a:r>
              <a:rPr lang="en-US" sz="2100" b="1" dirty="0">
                <a:solidFill>
                  <a:schemeClr val="tx1"/>
                </a:solidFill>
              </a:rPr>
              <a:t>to </a:t>
            </a:r>
            <a:r>
              <a:rPr lang="en-US" sz="2100" b="1" dirty="0" smtClean="0">
                <a:solidFill>
                  <a:schemeClr val="tx1"/>
                </a:solidFill>
              </a:rPr>
              <a:t>electricity </a:t>
            </a:r>
            <a:r>
              <a:rPr lang="en-US" sz="2100" b="1" dirty="0">
                <a:solidFill>
                  <a:schemeClr val="tx1"/>
                </a:solidFill>
              </a:rPr>
              <a:t>by 2030 is </a:t>
            </a:r>
            <a:r>
              <a:rPr lang="en-US" sz="2100" b="1" dirty="0" smtClean="0">
                <a:solidFill>
                  <a:schemeClr val="tx1"/>
                </a:solidFill>
              </a:rPr>
              <a:t>achievable and affordable </a:t>
            </a:r>
            <a:r>
              <a:rPr lang="en-US" sz="2100" b="1" dirty="0">
                <a:solidFill>
                  <a:schemeClr val="tx1"/>
                </a:solidFill>
              </a:rPr>
              <a:t>– </a:t>
            </a:r>
            <a:r>
              <a:rPr lang="en-US" sz="2100" dirty="0" smtClean="0">
                <a:solidFill>
                  <a:schemeClr val="tx1"/>
                </a:solidFill>
              </a:rPr>
              <a:t>as proven in other countries, the goal can be achieved with sustained </a:t>
            </a:r>
            <a:r>
              <a:rPr lang="en-US" sz="2100" dirty="0">
                <a:solidFill>
                  <a:schemeClr val="tx1"/>
                </a:solidFill>
              </a:rPr>
              <a:t>government’s commitment, </a:t>
            </a:r>
            <a:r>
              <a:rPr lang="en-US" sz="2100" dirty="0" smtClean="0">
                <a:solidFill>
                  <a:schemeClr val="tx1"/>
                </a:solidFill>
              </a:rPr>
              <a:t>targeted sector </a:t>
            </a:r>
            <a:r>
              <a:rPr lang="en-US" sz="2100" dirty="0">
                <a:solidFill>
                  <a:schemeClr val="tx1"/>
                </a:solidFill>
              </a:rPr>
              <a:t>policies, and significant financial support from donors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b="1" dirty="0">
                <a:solidFill>
                  <a:schemeClr val="tx1"/>
                </a:solidFill>
              </a:rPr>
              <a:t>The National Electrification </a:t>
            </a:r>
            <a:r>
              <a:rPr lang="en-US" sz="2100" b="1" dirty="0" smtClean="0">
                <a:solidFill>
                  <a:schemeClr val="tx1"/>
                </a:solidFill>
              </a:rPr>
              <a:t>Plan </a:t>
            </a:r>
            <a:r>
              <a:rPr lang="en-US" sz="2100" b="1" dirty="0">
                <a:solidFill>
                  <a:schemeClr val="tx1"/>
                </a:solidFill>
              </a:rPr>
              <a:t>(NEP) </a:t>
            </a:r>
            <a:r>
              <a:rPr lang="en-US" sz="2100" dirty="0">
                <a:solidFill>
                  <a:schemeClr val="tx1"/>
                </a:solidFill>
              </a:rPr>
              <a:t>should chart out a path towards </a:t>
            </a:r>
            <a:r>
              <a:rPr lang="en-US" sz="2100" dirty="0" smtClean="0">
                <a:solidFill>
                  <a:schemeClr val="tx1"/>
                </a:solidFill>
              </a:rPr>
              <a:t>universal </a:t>
            </a:r>
            <a:r>
              <a:rPr lang="en-US" sz="2100" dirty="0">
                <a:solidFill>
                  <a:schemeClr val="tx1"/>
                </a:solidFill>
              </a:rPr>
              <a:t>access </a:t>
            </a:r>
            <a:r>
              <a:rPr lang="en-US" sz="2100" dirty="0" smtClean="0">
                <a:solidFill>
                  <a:schemeClr val="tx1"/>
                </a:solidFill>
              </a:rPr>
              <a:t>designed specifically for Myanmar, embrace </a:t>
            </a:r>
            <a:r>
              <a:rPr lang="en-US" sz="2100" dirty="0">
                <a:solidFill>
                  <a:schemeClr val="tx1"/>
                </a:solidFill>
              </a:rPr>
              <a:t>both grid and off-grid solutions, </a:t>
            </a:r>
            <a:r>
              <a:rPr lang="en-US" sz="2100" dirty="0" smtClean="0">
                <a:solidFill>
                  <a:schemeClr val="tx1"/>
                </a:solidFill>
              </a:rPr>
              <a:t>and include appropriate policy </a:t>
            </a:r>
            <a:r>
              <a:rPr lang="en-US" sz="2100" dirty="0">
                <a:solidFill>
                  <a:schemeClr val="tx1"/>
                </a:solidFill>
              </a:rPr>
              <a:t>and technical </a:t>
            </a:r>
            <a:r>
              <a:rPr lang="en-US" sz="2100" dirty="0" smtClean="0">
                <a:solidFill>
                  <a:schemeClr val="tx1"/>
                </a:solidFill>
              </a:rPr>
              <a:t>innovation </a:t>
            </a:r>
            <a:r>
              <a:rPr lang="en-US" sz="2100" dirty="0">
                <a:solidFill>
                  <a:schemeClr val="tx1"/>
                </a:solidFill>
              </a:rPr>
              <a:t>to </a:t>
            </a:r>
            <a:r>
              <a:rPr lang="en-US" sz="2100" dirty="0" smtClean="0">
                <a:solidFill>
                  <a:schemeClr val="tx1"/>
                </a:solidFill>
              </a:rPr>
              <a:t>lower cost, </a:t>
            </a:r>
            <a:r>
              <a:rPr lang="en-US" sz="2100" dirty="0">
                <a:solidFill>
                  <a:schemeClr val="tx1"/>
                </a:solidFill>
              </a:rPr>
              <a:t>improve reliability, and provide timely service to all </a:t>
            </a:r>
            <a:r>
              <a:rPr lang="en-US" sz="2100" dirty="0" smtClean="0">
                <a:solidFill>
                  <a:schemeClr val="tx1"/>
                </a:solidFill>
              </a:rPr>
              <a:t>households</a:t>
            </a:r>
            <a:endParaRPr lang="en-US" sz="2100" dirty="0">
              <a:solidFill>
                <a:schemeClr val="tx1"/>
              </a:solidFill>
            </a:endParaRP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b="1" dirty="0">
                <a:solidFill>
                  <a:schemeClr val="tx1"/>
                </a:solidFill>
              </a:rPr>
              <a:t>The World Bank  Group will support NEP </a:t>
            </a:r>
            <a:r>
              <a:rPr lang="en-US" sz="2100" b="1" dirty="0" smtClean="0">
                <a:solidFill>
                  <a:schemeClr val="tx1"/>
                </a:solidFill>
              </a:rPr>
              <a:t>Development.</a:t>
            </a:r>
            <a:r>
              <a:rPr lang="en-US" sz="2100" dirty="0" smtClean="0">
                <a:solidFill>
                  <a:schemeClr val="tx1"/>
                </a:solidFill>
              </a:rPr>
              <a:t> Both </a:t>
            </a:r>
            <a:r>
              <a:rPr lang="en-US" sz="2100" dirty="0">
                <a:solidFill>
                  <a:schemeClr val="tx1"/>
                </a:solidFill>
              </a:rPr>
              <a:t>financial support for </a:t>
            </a:r>
            <a:r>
              <a:rPr lang="en-US" sz="2100" dirty="0" smtClean="0">
                <a:solidFill>
                  <a:schemeClr val="tx1"/>
                </a:solidFill>
              </a:rPr>
              <a:t>investments, and </a:t>
            </a:r>
            <a:r>
              <a:rPr lang="en-US" sz="2100" dirty="0">
                <a:solidFill>
                  <a:schemeClr val="tx1"/>
                </a:solidFill>
              </a:rPr>
              <a:t>technical assistance for institutional development will be available  to Myanmar for the implementation of </a:t>
            </a:r>
            <a:r>
              <a:rPr lang="en-US" sz="2100" dirty="0" smtClean="0">
                <a:solidFill>
                  <a:schemeClr val="tx1"/>
                </a:solidFill>
              </a:rPr>
              <a:t>NEP</a:t>
            </a:r>
            <a:endParaRPr lang="en-US" sz="21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788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609600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smtClean="0">
                <a:solidFill>
                  <a:schemeClr val="accent1"/>
                </a:solidFill>
              </a:rPr>
              <a:t>Key </a:t>
            </a:r>
            <a:r>
              <a:rPr lang="es-AR" sz="2400" b="1" dirty="0" err="1" smtClean="0">
                <a:solidFill>
                  <a:schemeClr val="accent1"/>
                </a:solidFill>
              </a:rPr>
              <a:t>Messages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from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the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November</a:t>
            </a:r>
            <a:r>
              <a:rPr lang="es-AR" sz="2400" b="1" dirty="0" smtClean="0">
                <a:solidFill>
                  <a:schemeClr val="accent1"/>
                </a:solidFill>
              </a:rPr>
              <a:t> 2013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Workshop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80975" y="1828800"/>
            <a:ext cx="8217516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333375" y="1828800"/>
            <a:ext cx="8217516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Comprehensive sector planning to </a:t>
            </a:r>
            <a:r>
              <a:rPr lang="en-US" sz="2100" b="1" dirty="0">
                <a:solidFill>
                  <a:schemeClr val="tx1"/>
                </a:solidFill>
              </a:rPr>
              <a:t>address both long term and short term </a:t>
            </a:r>
            <a:r>
              <a:rPr lang="en-US" sz="2100" b="1" dirty="0" smtClean="0">
                <a:solidFill>
                  <a:schemeClr val="tx1"/>
                </a:solidFill>
              </a:rPr>
              <a:t>challenges and align individual projects against</a:t>
            </a:r>
            <a:endParaRPr lang="en-US" sz="2100" dirty="0" smtClean="0">
              <a:solidFill>
                <a:schemeClr val="tx1"/>
              </a:solidFill>
            </a:endParaRP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Broad stakeholder engagements in process and nationwide geographic coverage of NEP   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Holistic approach to tackle supply shortage, high system losses, and expansion of energy services</a:t>
            </a:r>
            <a:endParaRPr lang="en-US" sz="2100" dirty="0">
              <a:solidFill>
                <a:schemeClr val="tx1"/>
              </a:solidFill>
            </a:endParaRP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Consider all </a:t>
            </a:r>
            <a:r>
              <a:rPr lang="en-US" sz="2100" b="1" dirty="0">
                <a:solidFill>
                  <a:schemeClr val="tx1"/>
                </a:solidFill>
              </a:rPr>
              <a:t>financing options </a:t>
            </a:r>
            <a:r>
              <a:rPr lang="en-US" sz="2100" b="1" dirty="0" smtClean="0">
                <a:solidFill>
                  <a:schemeClr val="tx1"/>
                </a:solidFill>
              </a:rPr>
              <a:t>to </a:t>
            </a:r>
            <a:r>
              <a:rPr lang="en-US" sz="2100" b="1" dirty="0">
                <a:solidFill>
                  <a:schemeClr val="tx1"/>
                </a:solidFill>
              </a:rPr>
              <a:t>bridge </a:t>
            </a:r>
            <a:r>
              <a:rPr lang="en-US" sz="2100" b="1" dirty="0" smtClean="0">
                <a:solidFill>
                  <a:schemeClr val="tx1"/>
                </a:solidFill>
              </a:rPr>
              <a:t>funding </a:t>
            </a:r>
            <a:r>
              <a:rPr lang="en-US" sz="2100" b="1" dirty="0">
                <a:solidFill>
                  <a:schemeClr val="tx1"/>
                </a:solidFill>
              </a:rPr>
              <a:t>gaps</a:t>
            </a:r>
            <a:r>
              <a:rPr lang="en-US" sz="2100" dirty="0">
                <a:solidFill>
                  <a:schemeClr val="tx1"/>
                </a:solidFill>
              </a:rPr>
              <a:t>, </a:t>
            </a:r>
            <a:r>
              <a:rPr lang="en-US" sz="2100" dirty="0" smtClean="0">
                <a:solidFill>
                  <a:schemeClr val="tx1"/>
                </a:solidFill>
              </a:rPr>
              <a:t>including donor </a:t>
            </a:r>
            <a:r>
              <a:rPr lang="en-US" sz="2100" dirty="0">
                <a:solidFill>
                  <a:schemeClr val="tx1"/>
                </a:solidFill>
              </a:rPr>
              <a:t>grants, concessional loans, private sector investment, and </a:t>
            </a:r>
            <a:r>
              <a:rPr lang="en-US" sz="2100" dirty="0" smtClean="0">
                <a:solidFill>
                  <a:schemeClr val="tx1"/>
                </a:solidFill>
              </a:rPr>
              <a:t>cross-subsidies, given tremendous investment needs.</a:t>
            </a:r>
            <a:r>
              <a:rPr lang="en-US" sz="2100" b="1" dirty="0" smtClean="0">
                <a:solidFill>
                  <a:schemeClr val="tx1"/>
                </a:solidFill>
              </a:rPr>
              <a:t> 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US" sz="2100" b="1" dirty="0" smtClean="0">
                <a:solidFill>
                  <a:schemeClr val="tx1"/>
                </a:solidFill>
              </a:rPr>
              <a:t>Is fundamental to define </a:t>
            </a:r>
            <a:r>
              <a:rPr lang="en-US" sz="2100" b="1" dirty="0">
                <a:solidFill>
                  <a:schemeClr val="tx1"/>
                </a:solidFill>
              </a:rPr>
              <a:t>clear roles and responsibilities of key </a:t>
            </a:r>
            <a:r>
              <a:rPr lang="en-US" sz="2100" b="1" dirty="0" smtClean="0">
                <a:solidFill>
                  <a:schemeClr val="tx1"/>
                </a:solidFill>
              </a:rPr>
              <a:t>institutions at the national and regional/state levels, </a:t>
            </a:r>
            <a:r>
              <a:rPr lang="en-US" sz="2100" dirty="0" smtClean="0">
                <a:solidFill>
                  <a:schemeClr val="tx1"/>
                </a:solidFill>
              </a:rPr>
              <a:t>including </a:t>
            </a:r>
            <a:r>
              <a:rPr lang="en-US" sz="2100" dirty="0">
                <a:solidFill>
                  <a:schemeClr val="tx1"/>
                </a:solidFill>
              </a:rPr>
              <a:t>planning, implementation, monitoring, and </a:t>
            </a:r>
            <a:r>
              <a:rPr lang="en-US" sz="2100" dirty="0" smtClean="0">
                <a:solidFill>
                  <a:schemeClr val="tx1"/>
                </a:solidFill>
              </a:rPr>
              <a:t>evaluation </a:t>
            </a:r>
            <a:r>
              <a:rPr lang="en-US" sz="2100" dirty="0">
                <a:solidFill>
                  <a:schemeClr val="tx1"/>
                </a:solidFill>
              </a:rPr>
              <a:t>functions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3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</a:t>
            </a:r>
            <a:r>
              <a:rPr lang="en-US" sz="2400" b="1" dirty="0" smtClean="0">
                <a:solidFill>
                  <a:schemeClr val="accent1"/>
                </a:solidFill>
              </a:rPr>
              <a:t>2014-2030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02169" y="1404485"/>
            <a:ext cx="8139662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NEP is envisaged to be a </a:t>
            </a:r>
            <a:r>
              <a:rPr lang="en-US" sz="2000" b="1" dirty="0" smtClean="0">
                <a:solidFill>
                  <a:schemeClr val="tx1"/>
                </a:solidFill>
              </a:rPr>
              <a:t>comprehensive action plan </a:t>
            </a:r>
            <a:r>
              <a:rPr lang="en-US" sz="2000" dirty="0" smtClean="0">
                <a:solidFill>
                  <a:schemeClr val="tx1"/>
                </a:solidFill>
              </a:rPr>
              <a:t>for developing, financing, and implementing electricity access scale-up program nationwide, with the target of achieving universal access by 2030. 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NEP aims to </a:t>
            </a:r>
            <a:r>
              <a:rPr lang="en-US" sz="2000" b="1" dirty="0" smtClean="0">
                <a:solidFill>
                  <a:schemeClr val="tx1"/>
                </a:solidFill>
              </a:rPr>
              <a:t>align support from different stakeholders </a:t>
            </a:r>
            <a:r>
              <a:rPr lang="en-US" sz="2000" dirty="0" smtClean="0">
                <a:solidFill>
                  <a:schemeClr val="tx1"/>
                </a:solidFill>
              </a:rPr>
              <a:t>with the implementation program for achieving national access targets and syndicates financing on a timely, ongoing and programmatic basis. </a:t>
            </a: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35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Rounded Rectangle 3"/>
          <p:cNvSpPr/>
          <p:nvPr/>
        </p:nvSpPr>
        <p:spPr>
          <a:xfrm>
            <a:off x="646617" y="3581400"/>
            <a:ext cx="8038408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/>
              <a:t> Key Elements: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800" b="1" dirty="0" smtClean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r>
              <a:rPr lang="en-US" sz="2000" b="1" dirty="0" smtClean="0"/>
              <a:t>Geospatial </a:t>
            </a:r>
            <a:r>
              <a:rPr lang="en-US" sz="2000" b="1" dirty="0"/>
              <a:t>Least Cost Electrification Rollout plan (grid and off-grid)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endParaRPr lang="en-US" sz="800" b="1" dirty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="1" dirty="0"/>
              <a:t>Road Map and Investment Prospectus 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934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754" y="5862724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 dirty="0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Geospatial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Least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Cost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Electrification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Rollout</a:t>
            </a:r>
            <a:r>
              <a:rPr lang="es-AR" sz="2700" b="1" dirty="0" smtClean="0">
                <a:solidFill>
                  <a:schemeClr val="accent1"/>
                </a:solidFill>
              </a:rPr>
              <a:t> Plan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33399" y="1524000"/>
            <a:ext cx="8240713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95600" y="1234977"/>
            <a:ext cx="5943600" cy="1839543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/>
              <a:t>A high level geospatial rollout plan comprising: </a:t>
            </a:r>
          </a:p>
          <a:p>
            <a:endParaRPr lang="en-US" sz="24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S</a:t>
            </a:r>
            <a:r>
              <a:rPr lang="en-US" sz="2400" b="1" dirty="0" smtClean="0"/>
              <a:t>ystematic </a:t>
            </a:r>
            <a:r>
              <a:rPr lang="en-US" sz="2400" b="1" dirty="0"/>
              <a:t>grid network rollout connection </a:t>
            </a:r>
            <a:r>
              <a:rPr lang="en-US" sz="2400" b="1" dirty="0" smtClean="0"/>
              <a:t>plan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25745" t="29052" r="28981" b="13588"/>
          <a:stretch/>
        </p:blipFill>
        <p:spPr bwMode="auto">
          <a:xfrm>
            <a:off x="5788003" y="2962408"/>
            <a:ext cx="3289127" cy="31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9" t="-7574" r="14517" b="7574"/>
          <a:stretch/>
        </p:blipFill>
        <p:spPr>
          <a:xfrm>
            <a:off x="180975" y="1001486"/>
            <a:ext cx="2516863" cy="3523488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04800" y="4572000"/>
            <a:ext cx="4998395" cy="133775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C</a:t>
            </a:r>
            <a:r>
              <a:rPr lang="en-US" sz="2400" b="1" dirty="0" smtClean="0"/>
              <a:t>omplementary </a:t>
            </a:r>
            <a:r>
              <a:rPr lang="en-US" sz="2400" b="1" dirty="0"/>
              <a:t>spatial </a:t>
            </a:r>
            <a:r>
              <a:rPr lang="en-US" sz="2400" b="1" dirty="0" smtClean="0"/>
              <a:t>plans </a:t>
            </a:r>
            <a:r>
              <a:rPr lang="en-US" sz="2400" b="1" dirty="0"/>
              <a:t>for </a:t>
            </a:r>
            <a:r>
              <a:rPr lang="en-US" sz="2400" b="1" dirty="0" smtClean="0"/>
              <a:t>mini-grids and individual systems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7842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1690" y="409531"/>
            <a:ext cx="8001000" cy="733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Scope</a:t>
            </a:r>
            <a:r>
              <a:rPr lang="es-AR" sz="2400" b="1" dirty="0" smtClean="0">
                <a:solidFill>
                  <a:schemeClr val="accent1"/>
                </a:solidFill>
              </a:rPr>
              <a:t> of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939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0366" y="1650407"/>
            <a:ext cx="318782" cy="2286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9" name="Oval 28"/>
          <p:cNvSpPr/>
          <p:nvPr/>
        </p:nvSpPr>
        <p:spPr>
          <a:xfrm>
            <a:off x="372101" y="2413829"/>
            <a:ext cx="318782" cy="2286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349399" y="3314700"/>
            <a:ext cx="318782" cy="2286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372101" y="4240494"/>
            <a:ext cx="318782" cy="2286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349399" y="5055904"/>
            <a:ext cx="318782" cy="2286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65561" y="1371600"/>
            <a:ext cx="0" cy="434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entagon 13"/>
          <p:cNvSpPr/>
          <p:nvPr/>
        </p:nvSpPr>
        <p:spPr>
          <a:xfrm>
            <a:off x="779092" y="1574207"/>
            <a:ext cx="7848600" cy="38100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Project electricity </a:t>
            </a:r>
            <a:r>
              <a:rPr lang="en-US" b="1" dirty="0">
                <a:solidFill>
                  <a:schemeClr val="bg1"/>
                </a:solidFill>
              </a:rPr>
              <a:t>demand and </a:t>
            </a:r>
            <a:r>
              <a:rPr lang="en-US" b="1" dirty="0" smtClean="0">
                <a:solidFill>
                  <a:schemeClr val="bg1"/>
                </a:solidFill>
              </a:rPr>
              <a:t>connections </a:t>
            </a:r>
            <a:r>
              <a:rPr lang="en-US" b="1" dirty="0">
                <a:solidFill>
                  <a:schemeClr val="bg1"/>
                </a:solidFill>
              </a:rPr>
              <a:t>at a disaggregated level</a:t>
            </a:r>
          </a:p>
        </p:txBody>
      </p:sp>
      <p:sp>
        <p:nvSpPr>
          <p:cNvPr id="33" name="Pentagon 32"/>
          <p:cNvSpPr/>
          <p:nvPr/>
        </p:nvSpPr>
        <p:spPr>
          <a:xfrm>
            <a:off x="768594" y="2198761"/>
            <a:ext cx="7848600" cy="620639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Compare </a:t>
            </a:r>
            <a:r>
              <a:rPr lang="en-US" b="1" dirty="0">
                <a:solidFill>
                  <a:schemeClr val="bg1"/>
                </a:solidFill>
              </a:rPr>
              <a:t>different technologies and electricity supply options, and estimate </a:t>
            </a:r>
            <a:r>
              <a:rPr lang="en-US" b="1" dirty="0" smtClean="0">
                <a:solidFill>
                  <a:schemeClr val="bg1"/>
                </a:solidFill>
              </a:rPr>
              <a:t>total </a:t>
            </a:r>
            <a:r>
              <a:rPr lang="en-US" b="1" dirty="0">
                <a:solidFill>
                  <a:schemeClr val="bg1"/>
                </a:solidFill>
              </a:rPr>
              <a:t>costs of electrification at each sub-location </a:t>
            </a:r>
          </a:p>
        </p:txBody>
      </p:sp>
      <p:sp>
        <p:nvSpPr>
          <p:cNvPr id="34" name="Pentagon 33"/>
          <p:cNvSpPr/>
          <p:nvPr/>
        </p:nvSpPr>
        <p:spPr>
          <a:xfrm>
            <a:off x="780961" y="3041946"/>
            <a:ext cx="7848600" cy="70253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>
                <a:solidFill>
                  <a:schemeClr val="bg1"/>
                </a:solidFill>
              </a:rPr>
              <a:t>Create GIS-based spatial least-cost electrification planning platform </a:t>
            </a:r>
            <a:r>
              <a:rPr lang="en-US" dirty="0">
                <a:solidFill>
                  <a:schemeClr val="bg1"/>
                </a:solidFill>
              </a:rPr>
              <a:t>with geo-referenced data layers that cover both grid extension and off-grid </a:t>
            </a:r>
            <a:r>
              <a:rPr lang="en-US" dirty="0" smtClean="0">
                <a:solidFill>
                  <a:schemeClr val="bg1"/>
                </a:solidFill>
              </a:rPr>
              <a:t>applications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Pentagon 34"/>
          <p:cNvSpPr/>
          <p:nvPr/>
        </p:nvSpPr>
        <p:spPr>
          <a:xfrm>
            <a:off x="768594" y="4930210"/>
            <a:ext cx="7848600" cy="479989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</a:rPr>
              <a:t>Examine the sensitivity of select outputs of the least cost plan to key policy </a:t>
            </a:r>
            <a:r>
              <a:rPr lang="en-US" b="1" dirty="0" smtClean="0">
                <a:solidFill>
                  <a:schemeClr val="bg1"/>
                </a:solidFill>
              </a:rPr>
              <a:t>variables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6" name="Pentagon 35"/>
          <p:cNvSpPr/>
          <p:nvPr/>
        </p:nvSpPr>
        <p:spPr>
          <a:xfrm>
            <a:off x="795656" y="4114800"/>
            <a:ext cx="7848600" cy="479989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bg1"/>
                </a:solidFill>
              </a:rPr>
              <a:t>Gather data to </a:t>
            </a:r>
            <a:r>
              <a:rPr lang="en-US" b="1" dirty="0">
                <a:solidFill>
                  <a:schemeClr val="bg1"/>
                </a:solidFill>
              </a:rPr>
              <a:t>support the spatial planning </a:t>
            </a:r>
            <a:r>
              <a:rPr lang="en-US" b="1" dirty="0" smtClean="0">
                <a:solidFill>
                  <a:schemeClr val="bg1"/>
                </a:solidFill>
              </a:rPr>
              <a:t>platform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smtClean="0">
                <a:solidFill>
                  <a:schemeClr val="accent1"/>
                </a:solidFill>
              </a:rPr>
              <a:t>Road </a:t>
            </a:r>
            <a:r>
              <a:rPr lang="es-AR" sz="2700" b="1" dirty="0" err="1" smtClean="0">
                <a:solidFill>
                  <a:schemeClr val="accent1"/>
                </a:solidFill>
              </a:rPr>
              <a:t>Map</a:t>
            </a:r>
            <a:r>
              <a:rPr lang="es-AR" sz="2700" b="1" dirty="0" smtClean="0">
                <a:solidFill>
                  <a:schemeClr val="accent1"/>
                </a:solidFill>
              </a:rPr>
              <a:t> and </a:t>
            </a:r>
            <a:r>
              <a:rPr lang="es-AR" sz="2700" b="1" dirty="0" err="1" smtClean="0">
                <a:solidFill>
                  <a:schemeClr val="accent1"/>
                </a:solidFill>
              </a:rPr>
              <a:t>Investment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Prospectus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192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618114" y="1388679"/>
            <a:ext cx="7882131" cy="211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endParaRPr lang="en-US" sz="1600" dirty="0" smtClean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Long-term and intermediate targets for 2014-2030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+mn-lt"/>
                <a:ea typeface="+mn-ea"/>
              </a:rPr>
              <a:t>I</a:t>
            </a:r>
            <a:r>
              <a:rPr lang="en-US" sz="2000" b="1" dirty="0" smtClean="0">
                <a:latin typeface="+mn-lt"/>
                <a:ea typeface="+mn-ea"/>
              </a:rPr>
              <a:t>nvestment </a:t>
            </a:r>
            <a:r>
              <a:rPr lang="en-US" sz="2000" b="1" dirty="0">
                <a:latin typeface="+mn-lt"/>
                <a:ea typeface="+mn-ea"/>
              </a:rPr>
              <a:t>financing </a:t>
            </a:r>
            <a:r>
              <a:rPr lang="en-US" sz="2000" b="1" dirty="0" smtClean="0">
                <a:latin typeface="+mn-lt"/>
                <a:ea typeface="+mn-ea"/>
              </a:rPr>
              <a:t>framework for the first 5 years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Action </a:t>
            </a:r>
            <a:r>
              <a:rPr lang="en-US" sz="2000" b="1" dirty="0">
                <a:latin typeface="+mn-lt"/>
                <a:ea typeface="+mn-ea"/>
              </a:rPr>
              <a:t>plan </a:t>
            </a:r>
            <a:r>
              <a:rPr lang="en-US" sz="2000" b="1" dirty="0" smtClean="0">
                <a:latin typeface="+mn-lt"/>
                <a:ea typeface="+mn-ea"/>
              </a:rPr>
              <a:t>to address enabling </a:t>
            </a:r>
            <a:r>
              <a:rPr lang="en-US" sz="2000" b="1" dirty="0">
                <a:latin typeface="+mn-lt"/>
                <a:ea typeface="+mn-ea"/>
              </a:rPr>
              <a:t>policy and institutional </a:t>
            </a:r>
            <a:r>
              <a:rPr lang="en-US" sz="2000" b="1" dirty="0" smtClean="0">
                <a:latin typeface="+mn-lt"/>
                <a:ea typeface="+mn-ea"/>
              </a:rPr>
              <a:t>framework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Capacity </a:t>
            </a:r>
            <a:r>
              <a:rPr lang="en-US" sz="2000" b="1" dirty="0">
                <a:latin typeface="+mn-lt"/>
                <a:ea typeface="+mn-ea"/>
              </a:rPr>
              <a:t>strengthening initiatives for </a:t>
            </a:r>
            <a:r>
              <a:rPr lang="en-US" sz="2000" b="1" dirty="0" smtClean="0">
                <a:latin typeface="+mn-lt"/>
                <a:ea typeface="+mn-ea"/>
              </a:rPr>
              <a:t>key </a:t>
            </a:r>
            <a:r>
              <a:rPr lang="en-US" sz="2000" b="1" dirty="0">
                <a:latin typeface="+mn-lt"/>
                <a:ea typeface="+mn-ea"/>
              </a:rPr>
              <a:t>institutions and </a:t>
            </a:r>
            <a:r>
              <a:rPr lang="en-US" sz="2000" b="1" dirty="0" smtClean="0">
                <a:latin typeface="+mn-lt"/>
                <a:ea typeface="+mn-ea"/>
              </a:rPr>
              <a:t>agencies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16935" y="515872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762784" y="478939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grpSp>
        <p:nvGrpSpPr>
          <p:cNvPr id="45" name="Diagram group"/>
          <p:cNvGrpSpPr/>
          <p:nvPr/>
        </p:nvGrpSpPr>
        <p:grpSpPr>
          <a:xfrm>
            <a:off x="1187396" y="3680096"/>
            <a:ext cx="6743565" cy="1684712"/>
            <a:chOff x="0" y="1263534"/>
            <a:chExt cx="8458777" cy="1684712"/>
          </a:xfrm>
          <a:scene3d>
            <a:camera prst="perspectiveRelaxed">
              <a:rot lat="19149996" lon="20104178" rev="2100000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46" name="Notched Right Arrow 36"/>
            <p:cNvSpPr/>
            <p:nvPr/>
          </p:nvSpPr>
          <p:spPr>
            <a:xfrm flipV="1">
              <a:off x="0" y="1263534"/>
              <a:ext cx="8458777" cy="1684712"/>
            </a:xfrm>
            <a:prstGeom prst="rightArrow">
              <a:avLst/>
            </a:prstGeom>
            <a:pattFill prst="dkHorz">
              <a:fgClr>
                <a:schemeClr val="accent1">
                  <a:tint val="40000"/>
                  <a:hueOff val="0"/>
                  <a:satOff val="0"/>
                  <a:lumOff val="0"/>
                </a:schemeClr>
              </a:fgClr>
              <a:bgClr>
                <a:schemeClr val="bg1"/>
              </a:bgClr>
            </a:pattFill>
            <a:sp3d z="-227350" prstMaterial="matte"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7" name="Oval 46"/>
          <p:cNvSpPr/>
          <p:nvPr/>
        </p:nvSpPr>
        <p:spPr>
          <a:xfrm>
            <a:off x="4332359" y="4391767"/>
            <a:ext cx="609600" cy="6096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631320" y="3804893"/>
            <a:ext cx="762000" cy="7620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100%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3113159" y="4852463"/>
            <a:ext cx="496368" cy="500466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2024994" y="5312605"/>
            <a:ext cx="381000" cy="3429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34494" y="482758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980343" y="445825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242272" y="398538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623842" y="343556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2030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6002" y="576942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252145" y="547083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71183" y="500136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35" name="TextBox 34"/>
          <p:cNvSpPr txBox="1"/>
          <p:nvPr/>
        </p:nvSpPr>
        <p:spPr>
          <a:xfrm rot="20700000">
            <a:off x="5846740" y="457366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0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8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782653" y="483052"/>
            <a:ext cx="8001000" cy="733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Scope</a:t>
            </a:r>
            <a:r>
              <a:rPr lang="es-AR" sz="2400" b="1" dirty="0" smtClean="0">
                <a:solidFill>
                  <a:schemeClr val="accent1"/>
                </a:solidFill>
              </a:rPr>
              <a:t> of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939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79723" y="2162707"/>
            <a:ext cx="421491" cy="403434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9" name="Oval 28"/>
          <p:cNvSpPr/>
          <p:nvPr/>
        </p:nvSpPr>
        <p:spPr>
          <a:xfrm>
            <a:off x="301690" y="3318261"/>
            <a:ext cx="413321" cy="381000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289247" y="4675795"/>
            <a:ext cx="425764" cy="413404"/>
          </a:xfrm>
          <a:prstGeom prst="ellipse">
            <a:avLst/>
          </a:prstGeom>
          <a:gradFill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65561" y="1371600"/>
            <a:ext cx="13531" cy="464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entagon 13"/>
          <p:cNvSpPr/>
          <p:nvPr/>
        </p:nvSpPr>
        <p:spPr>
          <a:xfrm>
            <a:off x="779093" y="2084283"/>
            <a:ext cx="6307508" cy="560283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900" b="1" dirty="0" smtClean="0"/>
              <a:t>Establish </a:t>
            </a:r>
            <a:r>
              <a:rPr lang="en-US" sz="1900" b="1" dirty="0"/>
              <a:t>institutional framework for NEP implementation </a:t>
            </a:r>
            <a:endParaRPr lang="en-US" sz="1900" b="1" dirty="0" smtClean="0"/>
          </a:p>
        </p:txBody>
      </p:sp>
      <p:sp>
        <p:nvSpPr>
          <p:cNvPr id="34" name="Pentagon 33"/>
          <p:cNvSpPr/>
          <p:nvPr/>
        </p:nvSpPr>
        <p:spPr>
          <a:xfrm>
            <a:off x="794759" y="3061439"/>
            <a:ext cx="6839039" cy="900962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b="1" dirty="0" smtClean="0"/>
              <a:t>Carry </a:t>
            </a:r>
            <a:r>
              <a:rPr lang="en-US" sz="1900" b="1" dirty="0"/>
              <a:t>out funding gap analysis and </a:t>
            </a:r>
            <a:r>
              <a:rPr lang="en-US" sz="1900" b="1" dirty="0" smtClean="0"/>
              <a:t>investment needs</a:t>
            </a:r>
            <a:r>
              <a:rPr lang="en-US" sz="1900" b="1" dirty="0" smtClean="0"/>
              <a:t> for the first 5 years</a:t>
            </a:r>
            <a:endParaRPr lang="en-US" sz="1900" dirty="0" smtClean="0"/>
          </a:p>
        </p:txBody>
      </p:sp>
      <p:sp>
        <p:nvSpPr>
          <p:cNvPr id="36" name="Pentagon 35"/>
          <p:cNvSpPr/>
          <p:nvPr/>
        </p:nvSpPr>
        <p:spPr>
          <a:xfrm>
            <a:off x="782653" y="4354794"/>
            <a:ext cx="7649880" cy="105540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900" b="1" dirty="0"/>
              <a:t>Elaborate road map and investment financing prospectus </a:t>
            </a:r>
            <a:endParaRPr lang="en-US" sz="1900" b="1" dirty="0" smtClean="0"/>
          </a:p>
        </p:txBody>
      </p:sp>
    </p:spTree>
    <p:extLst>
      <p:ext uri="{BB962C8B-B14F-4D97-AF65-F5344CB8AC3E}">
        <p14:creationId xmlns:p14="http://schemas.microsoft.com/office/powerpoint/2010/main" val="301116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Implementation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Arrangements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447801"/>
            <a:ext cx="8096222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</a:t>
            </a:r>
            <a:r>
              <a:rPr lang="en-US" sz="2200" dirty="0" smtClean="0">
                <a:latin typeface="+mn-lt"/>
                <a:ea typeface="+mn-ea"/>
              </a:rPr>
              <a:t>MLFRD </a:t>
            </a:r>
            <a:r>
              <a:rPr lang="en-US" sz="2200" dirty="0" smtClean="0">
                <a:latin typeface="+mn-lt"/>
                <a:ea typeface="+mn-ea"/>
              </a:rPr>
              <a:t>jointly lead the NEP preparation with participation from other member agencies of NEMC and REPWSC and assistance from the World Bank.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</a:t>
            </a:r>
            <a:r>
              <a:rPr lang="en-US" sz="2200" dirty="0" smtClean="0">
                <a:latin typeface="+mn-lt"/>
                <a:ea typeface="+mn-ea"/>
              </a:rPr>
              <a:t>MLFRD </a:t>
            </a:r>
            <a:r>
              <a:rPr lang="en-US" sz="2200" dirty="0" smtClean="0">
                <a:latin typeface="+mn-lt"/>
                <a:ea typeface="+mn-ea"/>
              </a:rPr>
              <a:t>co-manage consultants together with World Bank. This includes </a:t>
            </a:r>
            <a:r>
              <a:rPr lang="en-US" sz="2200" dirty="0">
                <a:latin typeface="+mn-lt"/>
              </a:rPr>
              <a:t>strategic guidance </a:t>
            </a:r>
            <a:r>
              <a:rPr lang="en-US" sz="2200" dirty="0" smtClean="0">
                <a:latin typeface="+mn-lt"/>
                <a:ea typeface="+mn-ea"/>
              </a:rPr>
              <a:t>to data collection, review of key deliverables, organization of workshops and study tours.  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Consultants work closely with the government teams throughout the NEP preparation process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Close </a:t>
            </a:r>
            <a:r>
              <a:rPr lang="en-US" sz="2200" dirty="0">
                <a:latin typeface="+mn-lt"/>
                <a:ea typeface="+mn-ea"/>
              </a:rPr>
              <a:t>coordination </a:t>
            </a:r>
            <a:r>
              <a:rPr lang="en-US" sz="2200" dirty="0" smtClean="0">
                <a:latin typeface="+mn-lt"/>
                <a:ea typeface="+mn-ea"/>
              </a:rPr>
              <a:t>with ADB, JICA and other DPs on </a:t>
            </a:r>
            <a:r>
              <a:rPr lang="en-US" sz="2200" dirty="0">
                <a:latin typeface="+mn-lt"/>
                <a:ea typeface="+mn-ea"/>
              </a:rPr>
              <a:t>respective, related initiatives</a:t>
            </a:r>
            <a:r>
              <a:rPr lang="en-US" sz="2200" dirty="0" smtClean="0">
                <a:latin typeface="+mn-lt"/>
                <a:ea typeface="+mn-ea"/>
              </a:rPr>
              <a:t>. </a:t>
            </a:r>
            <a:endParaRPr lang="en-US" sz="2200" dirty="0">
              <a:latin typeface="+mn-lt"/>
              <a:ea typeface="+mn-ea"/>
            </a:endParaRPr>
          </a:p>
        </p:txBody>
      </p:sp>
      <p:pic>
        <p:nvPicPr>
          <p:cNvPr id="20" name="Picture 19" descr="Public-Private 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5822" y="4995730"/>
            <a:ext cx="2747577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5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8121</TotalTime>
  <Words>1161</Words>
  <Application>Microsoft Office PowerPoint</Application>
  <PresentationFormat>On-screen Show (4:3)</PresentationFormat>
  <Paragraphs>179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Xiaoping Wang  Senior Energy Specialist  The World Bank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204</cp:revision>
  <cp:lastPrinted>2013-10-24T18:55:25Z</cp:lastPrinted>
  <dcterms:created xsi:type="dcterms:W3CDTF">2013-09-16T16:53:18Z</dcterms:created>
  <dcterms:modified xsi:type="dcterms:W3CDTF">2014-03-20T01:12:25Z</dcterms:modified>
</cp:coreProperties>
</file>